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344" r:id="rId2"/>
    <p:sldId id="537" r:id="rId3"/>
    <p:sldId id="533" r:id="rId4"/>
    <p:sldId id="508" r:id="rId5"/>
    <p:sldId id="529" r:id="rId6"/>
    <p:sldId id="512" r:id="rId7"/>
    <p:sldId id="528" r:id="rId8"/>
    <p:sldId id="514" r:id="rId9"/>
    <p:sldId id="515" r:id="rId10"/>
    <p:sldId id="523" r:id="rId11"/>
    <p:sldId id="524" r:id="rId12"/>
    <p:sldId id="516" r:id="rId13"/>
    <p:sldId id="518" r:id="rId14"/>
    <p:sldId id="521" r:id="rId15"/>
    <p:sldId id="522" r:id="rId16"/>
    <p:sldId id="519" r:id="rId17"/>
    <p:sldId id="520" r:id="rId18"/>
    <p:sldId id="535" r:id="rId19"/>
    <p:sldId id="534" r:id="rId20"/>
    <p:sldId id="530" r:id="rId21"/>
    <p:sldId id="525" r:id="rId22"/>
    <p:sldId id="526" r:id="rId23"/>
    <p:sldId id="532" r:id="rId24"/>
    <p:sldId id="536" r:id="rId25"/>
    <p:sldId id="506" r:id="rId2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E28"/>
    <a:srgbClr val="738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Φωτεινό στυλ 3 - Έμφαση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46" autoAdjust="0"/>
    <p:restoredTop sz="84919" autoAdjust="0"/>
  </p:normalViewPr>
  <p:slideViewPr>
    <p:cSldViewPr>
      <p:cViewPr>
        <p:scale>
          <a:sx n="110" d="100"/>
          <a:sy n="110" d="100"/>
        </p:scale>
        <p:origin x="-258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11B0D-7B47-48CA-83F0-3A086E47D954}" type="datetimeFigureOut">
              <a:rPr lang="en-US" smtClean="0"/>
              <a:pPr/>
              <a:t>6/11/2015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26CE8-9518-4FC5-A82E-48428610D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2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17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96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966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31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26CE8-9518-4FC5-A82E-48428610D00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2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52325-64C4-47EF-AF38-A92CE71962FC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A722-86FA-4E8A-93FA-721BFFC812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94179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7C089-0A78-4244-99DD-E8E1151CC945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8986-A884-4291-BFFB-6116147A2B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67064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B698C-B3BC-42E8-85E1-AE16DDCF2DA7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DDDB-4A63-47A6-A71F-FB9CA76EF75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7099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B4159-FC4D-452D-A2A3-BCC3217FFFF2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C21FF-4521-4E77-811B-49ACD7D490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819569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C56F5-BA4C-4414-BB36-06B842D757DB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AC0F5-EDBA-4C32-8C8E-EA44E0BB0B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267041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7621-8DBD-42C4-AAB0-8F19092DA765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FF924-4695-46AE-B64A-5F6A16DD7B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786115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80161-7885-41BF-95B4-312A36CD2D14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B58CD-8B40-4F6E-8C5A-42A1407128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594996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A5FCB-1676-48F2-9382-353CBA260DEF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C5124-9EEE-464F-BD6F-BC1B0CA33D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67443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05EB-C1BE-44A9-B260-B4324701DD27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313C-3761-4DF9-90F8-73FEE83FEE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72089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D4C6-6701-4FBC-9841-7BDFD601047C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24110-3917-4958-B712-9156A840A49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46028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36F3-E752-49F6-A39A-F3F5E05FA313}" type="datetimeFigureOut">
              <a:rPr lang="pl-PL"/>
              <a:pPr>
                <a:defRPr/>
              </a:pPr>
              <a:t>2015-06-11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63EC-5198-4E49-B040-F6A679FB4F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361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  <a:endParaRPr lang="pl-PL" altLang="el-G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  <a:endParaRPr lang="pl-PL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Book Antiqu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34530-B7D5-4EAA-9E53-D526031A8F4A}" type="datetimeFigureOut">
              <a:rPr lang="pl-PL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2015-06-11</a:t>
            </a:fld>
            <a:endParaRPr lang="pl-PL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Book Antiqu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Book Antiqu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9D1069-8A5E-43E3-954D-7A7197D20AB9}" type="slidenum">
              <a:rPr lang="pl-PL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187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mirandajorgenson.com/2014/02/how-to-share-your-mlm-products-with-your-doctor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gr/url?sa=i&amp;rct=j&amp;q=&amp;esrc=s&amp;frm=1&amp;source=images&amp;cd=&amp;cad=rja&amp;uact=8&amp;ved=0CAcQjRw&amp;url=http://healthworkscollective.com/steve-wilkins/81176/doctor-patient-relationship-surveys&amp;ei=vuVxVZjdFMKBUZTGgIAL&amp;bvm=bv.95039771,d.d24&amp;psig=AFQjCNFdBcP1GySukEvdEa7FF36JpQ_2Ig&amp;ust=14336141350614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866900"/>
            <a:ext cx="7406640" cy="1226820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‘‘Σχέση γιατρού – ασθενούς’’</a:t>
            </a:r>
            <a:endParaRPr lang="en-US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857500"/>
            <a:ext cx="7406640" cy="11430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l-GR" sz="9600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Καλυβιανάκης</a:t>
            </a:r>
            <a:r>
              <a:rPr lang="el-GR" sz="9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Δημήτρης </a:t>
            </a:r>
          </a:p>
          <a:p>
            <a:pPr algn="ctr"/>
            <a:endParaRPr lang="el-GR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endParaRPr lang="el-GR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l-GR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l-GR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l-GR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l-GR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</a:p>
          <a:p>
            <a:pPr algn="ctr"/>
            <a:r>
              <a:rPr lang="el-GR" sz="2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</a:t>
            </a:r>
            <a:endParaRPr lang="el-GR" sz="2100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l-GR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l-GR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l-GR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800" dirty="0">
              <a:solidFill>
                <a:schemeClr val="accent6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429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Κατανοώντας….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47700"/>
            <a:ext cx="8001000" cy="40005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buClr>
                <a:srgbClr val="C00000"/>
              </a:buClr>
              <a:buNone/>
              <a:defRPr/>
            </a:pPr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Ασθενή</a:t>
            </a:r>
          </a:p>
          <a:p>
            <a:pPr>
              <a:buClr>
                <a:srgbClr val="C00000"/>
              </a:buClr>
              <a:buNone/>
              <a:defRPr/>
            </a:pPr>
            <a:r>
              <a:rPr lang="el-GR" sz="2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Βιολογική διάσταση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Από το βιολογικό σύμπτωμα στην αναζήτηση ιατρικής βοήθειας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None/>
              <a:defRPr/>
            </a:pPr>
            <a:r>
              <a:rPr lang="el-GR" sz="2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Ψυχολογική διάσταση</a:t>
            </a:r>
            <a:endParaRPr lang="el-GR" sz="2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Από τη νόσο στην ασθένεια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Ιδέες και αντιλήψεις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Προσδοκίες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None/>
              <a:defRPr/>
            </a:pPr>
            <a:r>
              <a:rPr lang="el-GR" sz="2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Κοινωνική διάσταση</a:t>
            </a:r>
            <a:endParaRPr lang="el-GR" sz="2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Οικονομική κατάσταση, ανεργία? δίκτυο κοινωνικής στήριξης</a:t>
            </a:r>
          </a:p>
        </p:txBody>
      </p:sp>
    </p:spTree>
    <p:extLst>
      <p:ext uri="{BB962C8B-B14F-4D97-AF65-F5344CB8AC3E}">
        <p14:creationId xmlns:p14="http://schemas.microsoft.com/office/powerpoint/2010/main" val="28392269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67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Κατανοώντας….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95300"/>
            <a:ext cx="8001000" cy="40005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Γιατρό</a:t>
            </a:r>
          </a:p>
          <a:p>
            <a:pPr>
              <a:buNone/>
              <a:defRPr/>
            </a:pPr>
            <a:r>
              <a:rPr lang="el-GR" sz="22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Γνωστικοί </a:t>
            </a:r>
            <a:r>
              <a:rPr lang="el-GR" sz="2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παράγοντες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Ιατρική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εκπαίδευση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Αξίες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&amp; αντιλήψεις</a:t>
            </a:r>
          </a:p>
          <a:p>
            <a:pPr>
              <a:buNone/>
              <a:defRPr/>
            </a:pPr>
            <a:endParaRPr lang="el-GR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l-GR" sz="22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Ψυχολογικοί </a:t>
            </a:r>
            <a:r>
              <a:rPr lang="el-GR" sz="2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παράγοντες</a:t>
            </a:r>
          </a:p>
          <a:p>
            <a:pPr>
              <a:buNone/>
              <a:defRPr/>
            </a:pPr>
            <a:endParaRPr lang="el-GR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l-GR" sz="22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Συμπεριφορικοί </a:t>
            </a:r>
            <a:r>
              <a:rPr lang="el-GR" sz="2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παράγοντες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Πρότυπα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επικοινωνίας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Επαγγελματική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εξουθένωση</a:t>
            </a:r>
          </a:p>
          <a:p>
            <a:pPr>
              <a:buFont typeface="Arial" pitchFamily="34" charset="0"/>
              <a:buChar char="•"/>
              <a:defRPr/>
            </a:pP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16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95300"/>
            <a:ext cx="8763000" cy="952500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Ιατρός και ασθενής: μια κοινωνική αλληλεπίδραση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46751"/>
            <a:ext cx="8001000" cy="40005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Σχέση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κοινής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συναίνεσης -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Parson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Σχέση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κοινής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συναίνεσης των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Szasz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και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Hollender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(3 μοντέλα)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Ενεργητικότητα-παθητικότητα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Κατευθυνόμενη συνεργασία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Κοινή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συμμετοχή</a:t>
            </a:r>
            <a:endParaRPr lang="el-GR" sz="18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ταιρεία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αμοιβαίας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επένδυσης –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Michael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Balint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Σχέση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συγκρούσεων.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1447800" y="5108752"/>
            <a:ext cx="769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ΜANTH Π, ΤΣΕΛΕΠΗ Χ. Κοινωνικές-πολιτιστικές πτυχές της </a:t>
            </a:r>
            <a:r>
              <a:rPr lang="el-GR" sz="12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υγείας και 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της αρρώστιας. ΕΑΠ, Αθήνα, 2000:181−202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31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191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Βιοϊατρικό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 και ανθρωποκεντρικό πρότυπο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00100"/>
            <a:ext cx="8001000" cy="35433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To </a:t>
            </a:r>
            <a:r>
              <a:rPr lang="el-GR" sz="20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βιοϊατρικό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πρότυπο περιγράφει την ιατρική στην οποία πρωταγωνιστεί ένα άτομο, ενώ στο ανθρωποκεντρικό είναι δύο τα άτομο που έχουν κυρίαρχους ρόλους.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95505"/>
            <a:ext cx="5284071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644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429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Ανθρωποκεντρική ιατρική σε επίπεδο ιατρείου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52500"/>
            <a:ext cx="8001000" cy="40005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ιερεύνηση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τόσο της καθαρά ιατρικής-αντικειμενικής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πλευράς της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πάθησης (νόσος), όσο και της υποκειμενικής της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πλευράς (ασθένειας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), όπως τη βιώνει ο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ασθενής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την κατανόηση του ασθενή ως ολότητα, 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την επιδίωξη της συνεργασίας με τον ασθενή για την αντιμετώπιση της πάθησής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</a:t>
            </a:r>
            <a:endParaRPr lang="el-GR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την οικοδόμηση μιας «θεραπευτικής σχέσης» 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την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επιδίωξη της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πρόληψης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 θέσπιση ρεαλιστικών στόχων</a:t>
            </a:r>
          </a:p>
          <a:p>
            <a:pPr>
              <a:buFont typeface="Wingdings" pitchFamily="2" charset="2"/>
              <a:buChar char="Ø"/>
            </a:pP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3726611" y="5022162"/>
            <a:ext cx="541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Stewart 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M, Brown JB, Weston WW,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McWhinney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IR,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McWilliam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CL, Freeman TR. Patient-Centered Medicine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: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200" b="1" i="1" dirty="0" err="1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Trasforming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the Clinical Method. London: Sage; 1995. </a:t>
            </a:r>
            <a:endParaRPr lang="en-US" sz="12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935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953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Ανθρωποκεντρική ιατρική σε επίπεδο νοσοκομείου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52500"/>
            <a:ext cx="8001000" cy="40005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σεβασμός για τις αξίες, τις προτιμήσεις και τις εκφρασμένες ανάγκες του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ασθενή,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συντονισμός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και ολοκλήρωση της ιατρικής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φροντίδας,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ενημέρωση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, επικοινωνία και εκπαίδευση των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ασθενών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φυσική άνεση των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ασθενών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συναισθηματική συμπαράσταση και απομάκρυνση του φόβου και του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άγχους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ομαλή μετάβαση στην </a:t>
            </a:r>
            <a:r>
              <a:rPr lang="el-GR" sz="2000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εξωνοσοκομειακή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κατάσταση και συνέχεια της ιατρικής φροντίδας</a:t>
            </a:r>
          </a:p>
        </p:txBody>
      </p:sp>
      <p:sp>
        <p:nvSpPr>
          <p:cNvPr id="8" name="Rectangle 8"/>
          <p:cNvSpPr/>
          <p:nvPr/>
        </p:nvSpPr>
        <p:spPr>
          <a:xfrm>
            <a:off x="3306793" y="5019855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err="1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Gerteis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M,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Edgman-Levitan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S, Daley J,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Delbanco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T. Through the patient's eyes: Understanding and Promoting Patient-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Centred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Care. San Francisco: </a:t>
            </a:r>
            <a:r>
              <a:rPr lang="en-US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Jossey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-Bass; 1993. </a:t>
            </a:r>
            <a:endParaRPr lang="en-US" sz="12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4114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19100"/>
            <a:ext cx="7498080" cy="6096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Στρατηγικές ελέγχου συνάντησης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500"/>
            <a:ext cx="8610600" cy="35433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παρουσίαση του προβλήματος στον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ιατρό</a:t>
            </a:r>
            <a:endParaRPr lang="en-US" sz="20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 45% των προβλημάτων που απασχολούν τον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ασθενή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δεν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αναφέρονται στον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ιατρό</a:t>
            </a:r>
            <a:endParaRPr lang="en-US" sz="18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 ιατροί διακόπτουν τον ασθενή μόλις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18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1800" b="1" dirty="0" err="1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sec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από τη στιγμή που έχει αρχίσει να μιλάει και να αναλύει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 σκοπό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της επίσκεψής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</a:t>
            </a:r>
            <a:endParaRPr lang="en-US" sz="18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μη λεκτική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επικοινωνία</a:t>
            </a:r>
            <a:endParaRPr lang="en-US" sz="20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εμφάνιση,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εκφράσεις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βλέμμα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χειρονομίες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και στάση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σώματος</a:t>
            </a:r>
            <a:endParaRPr lang="en-US" sz="18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στοιχεία του λόγου, όπως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ο τόνος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, η σταθερότητα, η ένταση, η αλλοίωση της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φωνής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 παύσεις</a:t>
            </a:r>
            <a:endParaRPr lang="en-US" sz="18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από το χώρο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εργασίας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(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αρχιτεκτονική, η διακόσμηση, τα χρώματα, ο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φωτισμός</a:t>
            </a:r>
            <a:r>
              <a:rPr lang="en-US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ερισσότερο </a:t>
            </a: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για τον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ιατρό η </a:t>
            </a: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μη λεκτική συμπεριφορά θα πρέπει να είναι προσεγμένη.</a:t>
            </a:r>
            <a:endParaRPr lang="el-GR" sz="20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1219200" y="5067300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ΜANTH Π, ΤΣΕΛΕΠΗ Χ. Κοινωνικές-πολιτιστικές πτυχές της </a:t>
            </a:r>
            <a:r>
              <a:rPr lang="el-GR" sz="12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υγείας και 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της αρρώστιας. ΕΑΠ, Αθήνα, 2000:181−</a:t>
            </a:r>
            <a:r>
              <a:rPr lang="el-GR" sz="1200" b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202</a:t>
            </a:r>
          </a:p>
          <a:p>
            <a:r>
              <a:rPr lang="el-GR" sz="1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ΠΑΠΑΔΑΚΗ ΜΙΧΑΗΛΙΔΗ 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</a:rPr>
              <a:t>Ε. Η σιωπηλή γλώσσα των </a:t>
            </a:r>
            <a:r>
              <a:rPr lang="el-GR" sz="1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συναισθημάτων. Εκδόσεις </a:t>
            </a:r>
            <a:r>
              <a:rPr lang="el-GR" sz="1200" b="1" dirty="0">
                <a:solidFill>
                  <a:srgbClr val="002060"/>
                </a:solidFill>
                <a:latin typeface="Calibri" panose="020F0502020204030204" pitchFamily="34" charset="0"/>
              </a:rPr>
              <a:t>Ελληνικά Γράμματα, Αθήνα, 1997:15−17</a:t>
            </a:r>
            <a:endParaRPr lang="en-US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3481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667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Παράγοντες που δημιουργούν προβλήματα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95300"/>
            <a:ext cx="8458200" cy="43434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 επαγγελματικές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στάσεις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επιλογή διαφορετικού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τρόπου συνέντευξης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κατά τη διάρκεια της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επίσκεψης</a:t>
            </a:r>
          </a:p>
          <a:p>
            <a:pPr marL="402336" lvl="1" indent="0">
              <a:buClr>
                <a:srgbClr val="C00000"/>
              </a:buClr>
              <a:buNone/>
            </a:pPr>
            <a:endParaRPr lang="el-GR" sz="12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Τα προβλήματα αβεβαιότητας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Μελέτη Νοσοκομεία Αθηνών - μεγάλο ποσοστό ασθενών με καρκίνο δεν γνωρίζουν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για τη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νόσο τους</a:t>
            </a:r>
            <a:endParaRPr lang="en-US" sz="1800" b="1" dirty="0" smtClean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 69%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αυτών που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δεν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γνώριζαν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θα ήθελαν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είχαν ενημερωθεί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13% αυτών που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γνώριζαν θα προτιμούσε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μην είχε λάβει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γνώση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l-GR" sz="1200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363538" lvl="1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Ταξικά εμπόδια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επικοινωνίας</a:t>
            </a:r>
          </a:p>
          <a:p>
            <a:pPr marL="763588" lvl="2"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 ασθενείς διαφορετικής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εθνικότητας και οι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ασθενείς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μαύρης φυλής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– λιγότερη πληροφόρηση από τους θεράποντες</a:t>
            </a:r>
          </a:p>
        </p:txBody>
      </p:sp>
      <p:sp>
        <p:nvSpPr>
          <p:cNvPr id="8" name="Rectangle 8"/>
          <p:cNvSpPr/>
          <p:nvPr/>
        </p:nvSpPr>
        <p:spPr>
          <a:xfrm>
            <a:off x="1236453" y="5031252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ΜANTH Π, ΤΣΕΛΕΠΗ Χ. Κοινωνικές-πολιτιστικές πτυχές της 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υγείας και </a:t>
            </a:r>
            <a:r>
              <a:rPr lang="el-GR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της αρρώστιας. ΕΑΠ, Αθήνα, 2000:181−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202</a:t>
            </a:r>
          </a:p>
          <a:p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</a:rPr>
              <a:t>BROKALAKI EI, 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Support 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Care Cancer 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2005,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13:938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</a:rPr>
              <a:t>−942</a:t>
            </a:r>
          </a:p>
        </p:txBody>
      </p:sp>
    </p:spTree>
    <p:extLst>
      <p:ext uri="{BB962C8B-B14F-4D97-AF65-F5344CB8AC3E}">
        <p14:creationId xmlns:p14="http://schemas.microsoft.com/office/powerpoint/2010/main" val="24854817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6" descr="C:\Documents and Settings\user\Pulpit\Nowy folder (3)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87396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656014" y="492125"/>
            <a:ext cx="1184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Αρχές</a:t>
            </a:r>
            <a:endParaRPr lang="pl-PL" altLang="el-GR" sz="18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763" y="1297782"/>
            <a:ext cx="4572000" cy="646331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υνεργασία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αποφυγή  στάσης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εξουσίας, 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φιλική επικοινωνία)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1184" y="4417220"/>
            <a:ext cx="2929521" cy="369332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Διερεύνηση παρά προτροπή</a:t>
            </a:r>
            <a:endParaRPr lang="pl-PL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2760" y="3757083"/>
            <a:ext cx="2927917" cy="369332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Υποστήριξη αντί καταπίεσης</a:t>
            </a:r>
            <a:endParaRPr lang="pl-PL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5068" name="Picture 6" descr="C:\Documents and Settings\user\Pulpit\Nowy folder (3)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://mirandajorgenson.com/wp-content/uploads/2014/04/Patient-Physician-Relationship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077285"/>
            <a:ext cx="5661602" cy="273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80975" y="2915709"/>
            <a:ext cx="4572000" cy="646331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πελάτης και όχι ο ιατρός θα πρέπει να διαφωνεί με την αλλαγή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5575" y="2301875"/>
            <a:ext cx="4572000" cy="369332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Ερωτήσεις και όχι δηλώσεις</a:t>
            </a:r>
            <a:endParaRPr lang="en-US" sz="16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0098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6" grpId="0" animBg="1"/>
      <p:bldP spid="17" grpId="0" animBg="1"/>
      <p:bldP spid="18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6" descr="C:\Documents and Settings\user\Pulpit\Nowy folder (3)\1.jpg"/>
          <p:cNvPicPr>
            <a:picLocks noChangeAspect="1" noChangeArrowheads="1"/>
          </p:cNvPicPr>
          <p:nvPr/>
        </p:nvPicPr>
        <p:blipFill>
          <a:blip r:embed="rId3">
            <a:lum contrast="-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87396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195639" y="510646"/>
            <a:ext cx="2384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Τι να κάνετε;</a:t>
            </a:r>
            <a:endParaRPr lang="pl-PL" altLang="el-GR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4463" y="997479"/>
            <a:ext cx="4711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Διατηρήστε οπτική επαφή με τον ασθενή, δώστε το χέρι και συστηθείτε</a:t>
            </a:r>
            <a:endParaRPr lang="en-US" altLang="el-GR" sz="1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49226" y="1463146"/>
            <a:ext cx="648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Κάντε τον ασθενή να αισθανθεί άνετα και χτίστε την επικοινωνία</a:t>
            </a:r>
            <a:endParaRPr lang="en-US" altLang="el-GR" sz="2000" b="1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49225" y="1897063"/>
            <a:ext cx="16777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C00000"/>
                </a:solidFill>
                <a:latin typeface="Calibri" pitchFamily="34" charset="0"/>
              </a:rPr>
              <a:t>Μην στέκεστε</a:t>
            </a:r>
            <a:endParaRPr lang="en-US" altLang="el-GR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49226" y="2256896"/>
            <a:ext cx="59368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Αφήστε τους ασθενείς </a:t>
            </a:r>
            <a:r>
              <a:rPr lang="el-GR" altLang="el-GR" sz="2000" b="1" dirty="0">
                <a:solidFill>
                  <a:srgbClr val="C00000"/>
                </a:solidFill>
                <a:latin typeface="Calibri" pitchFamily="34" charset="0"/>
              </a:rPr>
              <a:t>να διηγηθούν </a:t>
            </a:r>
            <a:r>
              <a:rPr lang="el-GR" altLang="el-GR" sz="20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την ιστορία τους</a:t>
            </a:r>
            <a:endParaRPr lang="en-US" altLang="el-GR" sz="20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49226" y="2565136"/>
            <a:ext cx="38463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Χρησιμοποιείστε </a:t>
            </a:r>
            <a:r>
              <a:rPr lang="el-GR" altLang="el-GR" sz="2000" b="1" dirty="0">
                <a:solidFill>
                  <a:srgbClr val="C00000"/>
                </a:solidFill>
                <a:latin typeface="Calibri" pitchFamily="34" charset="0"/>
              </a:rPr>
              <a:t>ανοιχτές</a:t>
            </a:r>
            <a:r>
              <a:rPr lang="en-US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l-GR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ερωτήσεις</a:t>
            </a:r>
            <a:endParaRPr lang="en-US" altLang="el-GR" sz="1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225" y="3037417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Μη θεωρείτε δεδομένο ότι οι άνθρωποι γνωρίζουν την ιατρική ορολογία – εξηγήστε τους – δώστε παραδείγματα</a:t>
            </a:r>
            <a:r>
              <a:rPr lang="en-US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4463" y="3971733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Μάθετε σχετικά με το υπόβαθρο του ασθενή</a:t>
            </a:r>
            <a:r>
              <a:rPr lang="pl-PL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/>
            </a:r>
            <a:br>
              <a:rPr lang="pl-PL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</a:br>
            <a:r>
              <a:rPr lang="en-US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(</a:t>
            </a:r>
            <a:r>
              <a:rPr lang="el-GR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θρησκευτικά ή πολιτισμικά εμπόδια</a:t>
            </a:r>
            <a:r>
              <a:rPr lang="en-US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) 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44463" y="4618064"/>
            <a:ext cx="6686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Ενθαρρύνετε τους να ρωτήσουν</a:t>
            </a:r>
            <a:r>
              <a:rPr lang="pl-PL" altLang="el-GR" sz="1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908425" y="4623928"/>
            <a:ext cx="58991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Δώστε προσοχή στα σημάδια, λεκτικά και μη λεκτικά</a:t>
            </a:r>
            <a:endParaRPr lang="en-US" altLang="el-GR" sz="18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572000" y="1717146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l-GR" altLang="el-GR" sz="1800" b="1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Αποφύγετε επικριτική γλώσσα ή συμπεριφορά</a:t>
            </a:r>
            <a:endParaRPr lang="en-US" altLang="el-GR" sz="1800" b="1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356101" y="2723886"/>
            <a:ext cx="47101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l-GR" altLang="el-GR" sz="1800" b="1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Οικοδομήστε  σχέση – θα ενθαρρύνει τον ασθενή σας να επιστρέψει για μεταπαρακολούθηση</a:t>
            </a:r>
            <a:r>
              <a:rPr lang="en-US" altLang="el-GR" sz="1800" b="1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462463" y="3540125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l-GR" altLang="el-GR" sz="1800" b="1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Να δίνετε προσοχή στα μη λεκτικά στοιχεία – μη δείχνετε εκνευρισμό, απόρριψη, ανυπομονησία</a:t>
            </a:r>
            <a:r>
              <a:rPr lang="en-US" altLang="el-GR" sz="1800" b="1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13332" name="Picture 6" descr="C:\Documents and Settings\user\Pulpit\Nowy folder (3)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0069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952500"/>
            <a:ext cx="8001000" cy="4000500"/>
          </a:xfrm>
        </p:spPr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Σύγκρουση συμφερόντων </a:t>
            </a:r>
          </a:p>
          <a:p>
            <a:pPr marL="0" indent="0">
              <a:buClr>
                <a:srgbClr val="FF0000"/>
              </a:buClr>
              <a:buNone/>
            </a:pP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Δεν υπάρχει</a:t>
            </a:r>
            <a:endParaRPr lang="el-GR" sz="20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928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67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Η δυναμική της σχέσης 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στην λήψη αποφάσεων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ltGray">
          <a:xfrm>
            <a:off x="493712" y="1717399"/>
            <a:ext cx="7389813" cy="3273425"/>
          </a:xfrm>
          <a:custGeom>
            <a:avLst/>
            <a:gdLst>
              <a:gd name="T0" fmla="*/ 496 w 5190"/>
              <a:gd name="T1" fmla="*/ 157 h 2298"/>
              <a:gd name="T2" fmla="*/ 0 w 5190"/>
              <a:gd name="T3" fmla="*/ 0 h 2298"/>
              <a:gd name="T4" fmla="*/ 231 w 5190"/>
              <a:gd name="T5" fmla="*/ 124 h 2298"/>
              <a:gd name="T6" fmla="*/ 4282 w 5190"/>
              <a:gd name="T7" fmla="*/ 2025 h 2298"/>
              <a:gd name="T8" fmla="*/ 3974 w 5190"/>
              <a:gd name="T9" fmla="*/ 2298 h 2298"/>
              <a:gd name="T10" fmla="*/ 5190 w 5190"/>
              <a:gd name="T11" fmla="*/ 2065 h 2298"/>
              <a:gd name="T12" fmla="*/ 5039 w 5190"/>
              <a:gd name="T13" fmla="*/ 1268 h 2298"/>
              <a:gd name="T14" fmla="*/ 4748 w 5190"/>
              <a:gd name="T15" fmla="*/ 1507 h 2298"/>
              <a:gd name="T16" fmla="*/ 496 w 5190"/>
              <a:gd name="T17" fmla="*/ 157 h 2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90" h="2298">
                <a:moveTo>
                  <a:pt x="496" y="157"/>
                </a:moveTo>
                <a:lnTo>
                  <a:pt x="0" y="0"/>
                </a:lnTo>
                <a:lnTo>
                  <a:pt x="231" y="124"/>
                </a:lnTo>
                <a:lnTo>
                  <a:pt x="4282" y="2025"/>
                </a:lnTo>
                <a:lnTo>
                  <a:pt x="3974" y="2298"/>
                </a:lnTo>
                <a:lnTo>
                  <a:pt x="5190" y="2065"/>
                </a:lnTo>
                <a:lnTo>
                  <a:pt x="5039" y="1268"/>
                </a:lnTo>
                <a:lnTo>
                  <a:pt x="4748" y="1507"/>
                </a:lnTo>
                <a:lnTo>
                  <a:pt x="496" y="157"/>
                </a:lnTo>
                <a:close/>
              </a:path>
            </a:pathLst>
          </a:custGeom>
          <a:gradFill rotWithShape="1">
            <a:gsLst>
              <a:gs pos="0">
                <a:srgbClr val="B639B9">
                  <a:gamma/>
                  <a:shade val="40000"/>
                  <a:invGamma/>
                </a:srgbClr>
              </a:gs>
              <a:gs pos="50000">
                <a:srgbClr val="B639B9"/>
              </a:gs>
              <a:gs pos="100000">
                <a:srgbClr val="B639B9">
                  <a:gamma/>
                  <a:shade val="40000"/>
                  <a:invGamma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2473325" y="2396849"/>
            <a:ext cx="263525" cy="190500"/>
          </a:xfrm>
          <a:prstGeom prst="can">
            <a:avLst>
              <a:gd name="adj" fmla="val 27343"/>
            </a:avLst>
          </a:prstGeom>
          <a:gradFill rotWithShape="1">
            <a:gsLst>
              <a:gs pos="0">
                <a:srgbClr val="3973B9"/>
              </a:gs>
              <a:gs pos="50000">
                <a:srgbClr val="3973B9">
                  <a:gamma/>
                  <a:tint val="35686"/>
                  <a:invGamma/>
                </a:srgbClr>
              </a:gs>
              <a:gs pos="100000">
                <a:srgbClr val="3973B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>
            <a:off x="3457575" y="2307947"/>
            <a:ext cx="358775" cy="712791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3973B9"/>
              </a:gs>
              <a:gs pos="50000">
                <a:srgbClr val="3973B9">
                  <a:gamma/>
                  <a:tint val="35686"/>
                  <a:invGamma/>
                </a:srgbClr>
              </a:gs>
              <a:gs pos="100000">
                <a:srgbClr val="3973B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>
            <a:off x="5826125" y="1831423"/>
            <a:ext cx="565150" cy="2221190"/>
          </a:xfrm>
          <a:prstGeom prst="can">
            <a:avLst>
              <a:gd name="adj" fmla="val 21434"/>
            </a:avLst>
          </a:prstGeom>
          <a:gradFill rotWithShape="1">
            <a:gsLst>
              <a:gs pos="0">
                <a:srgbClr val="3973B9"/>
              </a:gs>
              <a:gs pos="50000">
                <a:srgbClr val="3973B9">
                  <a:gamma/>
                  <a:tint val="35686"/>
                  <a:invGamma/>
                </a:srgbClr>
              </a:gs>
              <a:gs pos="100000">
                <a:srgbClr val="3973B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>
            <a:off x="4614862" y="2307947"/>
            <a:ext cx="442913" cy="1214440"/>
          </a:xfrm>
          <a:prstGeom prst="can">
            <a:avLst>
              <a:gd name="adj" fmla="val 21667"/>
            </a:avLst>
          </a:prstGeom>
          <a:gradFill rotWithShape="1">
            <a:gsLst>
              <a:gs pos="0">
                <a:srgbClr val="3973B9"/>
              </a:gs>
              <a:gs pos="50000">
                <a:srgbClr val="3973B9">
                  <a:gamma/>
                  <a:tint val="35686"/>
                  <a:invGamma/>
                </a:srgbClr>
              </a:gs>
              <a:gs pos="100000">
                <a:srgbClr val="3973B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gray">
          <a:xfrm>
            <a:off x="7273131" y="1600590"/>
            <a:ext cx="12207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altLang="el-GR" sz="2400" b="1" dirty="0" smtClean="0">
                <a:solidFill>
                  <a:srgbClr val="000066">
                    <a:lumMod val="75000"/>
                  </a:srgbClr>
                </a:solidFill>
                <a:latin typeface="Calibri" panose="020F0502020204030204" pitchFamily="34" charset="0"/>
              </a:rPr>
              <a:t>Γιατρός </a:t>
            </a:r>
            <a:endParaRPr lang="en-US" altLang="el-GR" sz="2400" b="1" dirty="0" smtClean="0">
              <a:solidFill>
                <a:srgbClr val="000066">
                  <a:lumMod val="75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gray">
          <a:xfrm>
            <a:off x="7273131" y="1981342"/>
            <a:ext cx="12207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l-GR" altLang="el-GR" sz="2000" b="1" dirty="0" smtClean="0">
                <a:solidFill>
                  <a:srgbClr val="000066">
                    <a:lumMod val="75000"/>
                  </a:srgbClr>
                </a:solidFill>
                <a:latin typeface="Calibri" panose="020F0502020204030204" pitchFamily="34" charset="0"/>
              </a:rPr>
              <a:t>Ασθενής </a:t>
            </a:r>
            <a:endParaRPr lang="en-US" altLang="el-GR" sz="2000" b="1" dirty="0" smtClean="0">
              <a:solidFill>
                <a:srgbClr val="000066">
                  <a:lumMod val="75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gray">
          <a:xfrm>
            <a:off x="133350" y="2409549"/>
            <a:ext cx="23098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3333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l-GR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Πατερναλιστική</a:t>
            </a:r>
            <a:endParaRPr lang="en-US" altLang="el-GR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gray">
          <a:xfrm>
            <a:off x="1288255" y="2900087"/>
            <a:ext cx="1845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3333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l-GR" sz="13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Μ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εσίτη</a:t>
            </a:r>
            <a:endParaRPr lang="en-US" altLang="el-GR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gray">
          <a:xfrm>
            <a:off x="1625600" y="3466824"/>
            <a:ext cx="24526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3333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Shared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decision</a:t>
            </a:r>
            <a:endParaRPr lang="en-US" altLang="el-GR" b="1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gray">
          <a:xfrm>
            <a:off x="2838450" y="4031974"/>
            <a:ext cx="24526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3333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Informed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decision</a:t>
            </a:r>
            <a:endParaRPr lang="en-US" altLang="el-GR" b="1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gray">
          <a:xfrm>
            <a:off x="3775075" y="4686024"/>
            <a:ext cx="24526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3333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l-GR" sz="14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Καταναλωτική</a:t>
            </a:r>
            <a:endParaRPr lang="en-US" altLang="el-GR" b="1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16" name="AutoShape 19"/>
          <p:cNvCxnSpPr>
            <a:cxnSpLocks noChangeShapeType="1"/>
            <a:endCxn id="11" idx="0"/>
          </p:cNvCxnSpPr>
          <p:nvPr/>
        </p:nvCxnSpPr>
        <p:spPr bwMode="gray">
          <a:xfrm rot="10800000" flipV="1">
            <a:off x="1288256" y="2206347"/>
            <a:ext cx="392114" cy="203202"/>
          </a:xfrm>
          <a:prstGeom prst="bentConnector2">
            <a:avLst/>
          </a:prstGeom>
          <a:noFill/>
          <a:ln w="9525">
            <a:solidFill>
              <a:srgbClr val="1C1C1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20"/>
          <p:cNvCxnSpPr>
            <a:cxnSpLocks noChangeShapeType="1"/>
            <a:stCxn id="5" idx="3"/>
            <a:endCxn id="12" idx="0"/>
          </p:cNvCxnSpPr>
          <p:nvPr/>
        </p:nvCxnSpPr>
        <p:spPr bwMode="gray">
          <a:xfrm rot="5400000">
            <a:off x="2251670" y="2546669"/>
            <a:ext cx="312738" cy="39409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21"/>
          <p:cNvCxnSpPr>
            <a:cxnSpLocks noChangeShapeType="1"/>
            <a:stCxn id="6" idx="3"/>
            <a:endCxn id="13" idx="0"/>
          </p:cNvCxnSpPr>
          <p:nvPr/>
        </p:nvCxnSpPr>
        <p:spPr bwMode="gray">
          <a:xfrm rot="5400000">
            <a:off x="3021411" y="2851272"/>
            <a:ext cx="446086" cy="78501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22"/>
          <p:cNvCxnSpPr>
            <a:cxnSpLocks noChangeShapeType="1"/>
            <a:stCxn id="8" idx="3"/>
            <a:endCxn id="14" idx="0"/>
          </p:cNvCxnSpPr>
          <p:nvPr/>
        </p:nvCxnSpPr>
        <p:spPr bwMode="gray">
          <a:xfrm rot="5400000">
            <a:off x="4195764" y="3391418"/>
            <a:ext cx="509587" cy="771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AutoShape 23"/>
          <p:cNvCxnSpPr>
            <a:cxnSpLocks noChangeShapeType="1"/>
            <a:stCxn id="7" idx="3"/>
            <a:endCxn id="15" idx="0"/>
          </p:cNvCxnSpPr>
          <p:nvPr/>
        </p:nvCxnSpPr>
        <p:spPr bwMode="gray">
          <a:xfrm rot="5400000">
            <a:off x="5238355" y="3815678"/>
            <a:ext cx="633411" cy="110728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1C1C1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AutoShape 25"/>
          <p:cNvSpPr>
            <a:spLocks noChangeArrowheads="1"/>
          </p:cNvSpPr>
          <p:nvPr/>
        </p:nvSpPr>
        <p:spPr bwMode="gray">
          <a:xfrm>
            <a:off x="4614862" y="1760262"/>
            <a:ext cx="442913" cy="692150"/>
          </a:xfrm>
          <a:prstGeom prst="can">
            <a:avLst>
              <a:gd name="adj" fmla="val 27556"/>
            </a:avLst>
          </a:prstGeom>
          <a:gradFill rotWithShape="1">
            <a:gsLst>
              <a:gs pos="0">
                <a:srgbClr val="96AD23"/>
              </a:gs>
              <a:gs pos="50000">
                <a:srgbClr val="96AD23">
                  <a:gamma/>
                  <a:tint val="35686"/>
                  <a:invGamma/>
                </a:srgbClr>
              </a:gs>
              <a:gs pos="100000">
                <a:srgbClr val="96AD2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2" name="AutoShape 26"/>
          <p:cNvSpPr>
            <a:spLocks noChangeArrowheads="1"/>
          </p:cNvSpPr>
          <p:nvPr/>
        </p:nvSpPr>
        <p:spPr bwMode="gray">
          <a:xfrm>
            <a:off x="3457575" y="1757087"/>
            <a:ext cx="358775" cy="695325"/>
          </a:xfrm>
          <a:prstGeom prst="can">
            <a:avLst>
              <a:gd name="adj" fmla="val 28246"/>
            </a:avLst>
          </a:prstGeom>
          <a:gradFill rotWithShape="1">
            <a:gsLst>
              <a:gs pos="0">
                <a:srgbClr val="96AD23"/>
              </a:gs>
              <a:gs pos="50000">
                <a:srgbClr val="96AD23">
                  <a:gamma/>
                  <a:tint val="35686"/>
                  <a:invGamma/>
                </a:srgbClr>
              </a:gs>
              <a:gs pos="100000">
                <a:srgbClr val="96AD2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3" name="AutoShape 27"/>
          <p:cNvSpPr>
            <a:spLocks noChangeArrowheads="1"/>
          </p:cNvSpPr>
          <p:nvPr/>
        </p:nvSpPr>
        <p:spPr bwMode="gray">
          <a:xfrm>
            <a:off x="2473325" y="1763437"/>
            <a:ext cx="263525" cy="688975"/>
          </a:xfrm>
          <a:prstGeom prst="can">
            <a:avLst>
              <a:gd name="adj" fmla="val 23869"/>
            </a:avLst>
          </a:prstGeom>
          <a:gradFill rotWithShape="1">
            <a:gsLst>
              <a:gs pos="0">
                <a:srgbClr val="96AD23"/>
              </a:gs>
              <a:gs pos="50000">
                <a:srgbClr val="96AD23">
                  <a:gamma/>
                  <a:tint val="35686"/>
                  <a:invGamma/>
                </a:srgbClr>
              </a:gs>
              <a:gs pos="100000">
                <a:srgbClr val="96AD2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4" name="AutoShape 28"/>
          <p:cNvSpPr>
            <a:spLocks noChangeArrowheads="1"/>
          </p:cNvSpPr>
          <p:nvPr/>
        </p:nvSpPr>
        <p:spPr bwMode="gray">
          <a:xfrm>
            <a:off x="1566862" y="1765024"/>
            <a:ext cx="227013" cy="441322"/>
          </a:xfrm>
          <a:prstGeom prst="can">
            <a:avLst>
              <a:gd name="adj" fmla="val 26830"/>
            </a:avLst>
          </a:prstGeom>
          <a:gradFill rotWithShape="1">
            <a:gsLst>
              <a:gs pos="0">
                <a:srgbClr val="96AD23"/>
              </a:gs>
              <a:gs pos="50000">
                <a:srgbClr val="96AD23">
                  <a:gamma/>
                  <a:tint val="35686"/>
                  <a:invGamma/>
                </a:srgbClr>
              </a:gs>
              <a:gs pos="100000">
                <a:srgbClr val="96AD2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5" name="AutoShape 28"/>
          <p:cNvSpPr>
            <a:spLocks noChangeArrowheads="1"/>
          </p:cNvSpPr>
          <p:nvPr/>
        </p:nvSpPr>
        <p:spPr bwMode="gray">
          <a:xfrm>
            <a:off x="8493917" y="1642992"/>
            <a:ext cx="227013" cy="281908"/>
          </a:xfrm>
          <a:prstGeom prst="can">
            <a:avLst>
              <a:gd name="adj" fmla="val 26830"/>
            </a:avLst>
          </a:prstGeom>
          <a:gradFill rotWithShape="1">
            <a:gsLst>
              <a:gs pos="0">
                <a:srgbClr val="96AD23"/>
              </a:gs>
              <a:gs pos="50000">
                <a:srgbClr val="96AD23">
                  <a:gamma/>
                  <a:tint val="35686"/>
                  <a:invGamma/>
                </a:srgbClr>
              </a:gs>
              <a:gs pos="100000">
                <a:srgbClr val="96AD2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8493919" y="2026691"/>
            <a:ext cx="227012" cy="278605"/>
          </a:xfrm>
          <a:prstGeom prst="can">
            <a:avLst>
              <a:gd name="adj" fmla="val 27343"/>
            </a:avLst>
          </a:prstGeom>
          <a:gradFill rotWithShape="1">
            <a:gsLst>
              <a:gs pos="0">
                <a:srgbClr val="3973B9"/>
              </a:gs>
              <a:gs pos="50000">
                <a:srgbClr val="3973B9">
                  <a:gamma/>
                  <a:tint val="35686"/>
                  <a:invGamma/>
                </a:srgbClr>
              </a:gs>
              <a:gs pos="100000">
                <a:srgbClr val="3973B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300689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7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Επικοινωνία – καταγγελίες για ιατρικά λάθη 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95300"/>
            <a:ext cx="8001000" cy="40005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Λόγοι που οδηγούν σε καταγγελία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σε ποσοστό 80% εμπλέκονται προβλήματα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επικοινωνίας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Δυσαρέσκεια με την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ποσότητα και την ποιότητα των εξηγήσεων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μετά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 ατυχές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συμβάν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απουσία ευαισθησίας και συμπαράστασης από τη συμπεριφορά των ιατρών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εγκατάλειψη του ασθενή μετά το ατυχές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συμβάν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απαξίωση των απόψεων τόσο του ιδίου, όσο και των συγγενών του</a:t>
            </a:r>
            <a:endParaRPr lang="el-GR" sz="18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Ειδικά για τους χειρουργούς</a:t>
            </a:r>
            <a:endParaRPr lang="el-GR" sz="20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Χειρουργικό αποτέλεσμα  - ‘’ το καλύτερο δυνατό’’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Αισιόδοξη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εικόνα της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κατάστασης – Μη ρεαλιστικές προσδοκίες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Συγκατάθεση – Συνειδητή επιλογή </a:t>
            </a:r>
          </a:p>
        </p:txBody>
      </p:sp>
      <p:sp>
        <p:nvSpPr>
          <p:cNvPr id="8" name="Rectangle 8"/>
          <p:cNvSpPr/>
          <p:nvPr/>
        </p:nvSpPr>
        <p:spPr>
          <a:xfrm>
            <a:off x="6096000" y="5040957"/>
            <a:ext cx="289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Avery 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J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,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Med 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Malpractice. 1985;2:35-7. </a:t>
            </a:r>
            <a:endParaRPr lang="el-GR" sz="1200" b="1" i="1" dirty="0" smtClean="0">
              <a:solidFill>
                <a:srgbClr val="00206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Vincent C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., 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Lancet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. 1994;343:1609-13.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endParaRPr lang="en-US" sz="12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70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6700"/>
            <a:ext cx="749808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Συμπεριφορά – αποτροπή καταγγελιών 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8623"/>
            <a:ext cx="8534400" cy="4495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Ανακοίνωση άσχημων ειδήσεων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Χειρουργοί που είχαν αυστηρότερο (</a:t>
            </a:r>
            <a:r>
              <a:rPr lang="el-GR" sz="1800" b="1" dirty="0" err="1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dominant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) τόνο φωνής ήταν τρεις φορές πιθανότερο να καταγγελθούν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endParaRPr lang="el-GR" sz="16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Bristol Royal Infirmary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 (1984 -1995), Λανθασμένοι ιατρικοί χειρισμοί</a:t>
            </a:r>
          </a:p>
          <a:p>
            <a:pPr marL="361950" indent="0">
              <a:buClr>
                <a:srgbClr val="C00000"/>
              </a:buClr>
              <a:buNone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Συστάσεις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εμπλέκουν τους ασθενείς (ή τους γονείς τους) στη λήψη αποφάσεων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τους κρατούν ενήμερους για την εξέλιξη της νόσου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βελτιώσουν τις δεξιότητες επικοινωνίας τους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παρέχουν κατανοητές οδηγίες και να επιδεικνύον τη συμπαράστασή τους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λαμβάνουν ουσιαστική συγκατάθεση για όλες τις ιατρικές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παρεμβάσεις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αφουγκράζονται τις απόψεις τους</a:t>
            </a:r>
            <a:endParaRPr lang="el-GR" sz="18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l-GR" sz="16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6096000" y="5040957"/>
            <a:ext cx="2895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Coulter 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A. </a:t>
            </a:r>
            <a:r>
              <a:rPr lang="en-US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BMJ</a:t>
            </a:r>
            <a:r>
              <a:rPr lang="en-US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. 2002;324:648-51. </a:t>
            </a:r>
            <a:endParaRPr lang="en-US" sz="12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894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457200" y="555684"/>
            <a:ext cx="4450040" cy="1022394"/>
            <a:chOff x="130903" y="839986"/>
            <a:chExt cx="4450040" cy="1022394"/>
          </a:xfrm>
        </p:grpSpPr>
        <p:sp>
          <p:nvSpPr>
            <p:cNvPr id="5" name="Ορθογώνιο 4"/>
            <p:cNvSpPr/>
            <p:nvPr/>
          </p:nvSpPr>
          <p:spPr>
            <a:xfrm>
              <a:off x="130903" y="847894"/>
              <a:ext cx="3078440" cy="101448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Ορθογώνιο 5"/>
            <p:cNvSpPr/>
            <p:nvPr/>
          </p:nvSpPr>
          <p:spPr>
            <a:xfrm>
              <a:off x="1502503" y="839986"/>
              <a:ext cx="3078440" cy="10144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1280" tIns="81280" rIns="81280" bIns="81280" numCol="1" spcCol="1270" anchor="ctr" anchorCtr="0">
              <a:noAutofit/>
            </a:bodyPr>
            <a:lstStyle/>
            <a:p>
              <a:pPr lvl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800" b="1" kern="1200" dirty="0" smtClean="0">
                  <a:solidFill>
                    <a:schemeClr val="bg2">
                      <a:lumMod val="25000"/>
                    </a:schemeClr>
                  </a:solidFill>
                  <a:latin typeface="Calibri" panose="020F0502020204030204" pitchFamily="34" charset="0"/>
                </a:rPr>
                <a:t>Λόγος</a:t>
              </a:r>
              <a:endParaRPr lang="el-GR" sz="2800" b="1" kern="12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7" name="Διάσημα 6"/>
          <p:cNvSpPr/>
          <p:nvPr/>
        </p:nvSpPr>
        <p:spPr>
          <a:xfrm>
            <a:off x="4079657" y="891595"/>
            <a:ext cx="240550" cy="388672"/>
          </a:xfrm>
          <a:prstGeom prst="chevron">
            <a:avLst>
              <a:gd name="adj" fmla="val 6231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Διάσημα 7"/>
          <p:cNvSpPr/>
          <p:nvPr/>
        </p:nvSpPr>
        <p:spPr>
          <a:xfrm>
            <a:off x="4367652" y="888001"/>
            <a:ext cx="240550" cy="388672"/>
          </a:xfrm>
          <a:prstGeom prst="chevron">
            <a:avLst>
              <a:gd name="adj" fmla="val 6231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Ορθογώνιο 8"/>
          <p:cNvSpPr/>
          <p:nvPr/>
        </p:nvSpPr>
        <p:spPr>
          <a:xfrm>
            <a:off x="4114800" y="571500"/>
            <a:ext cx="3078440" cy="101448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280" tIns="81280" rIns="81280" bIns="81280" numCol="1" spcCol="1270" anchor="ctr" anchorCtr="0">
            <a:noAutofit/>
          </a:bodyPr>
          <a:lstStyle/>
          <a:p>
            <a:pPr lvl="0" algn="ctr" defTabSz="2844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sz="36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Αντίλογος</a:t>
            </a:r>
            <a:endParaRPr lang="el-GR" sz="3600" b="1" kern="12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495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Επιχειρήματα ενάντια στον ανθρωποκεντρικό πρότυπο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Κίνδυνοι από την αυξανόμενη  εξουσία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που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αποκτά ο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ιατρός στη ζωή του ασθενή του, μέσα από τη διείσδυση σε ψυχολογικά και κοινωνικά θέματα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Προβληματισμοί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και σχετικά με τον επιπλέον χρόνο που πιθανόν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απαιτείται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Δεν ταιριάζει σε όλους τους επαγγελματίες υγείας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Δεν αποτελεί προσδοκία όλων των ασθενών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l-GR" sz="16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l-GR" sz="16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256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457200" y="563592"/>
            <a:ext cx="5745770" cy="101448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779480"/>
            <a:ext cx="8458200" cy="4495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l-GR" sz="2000" b="1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ασθενείς έχουν διαφορετικές επιθυμίες ως προς το περιεχόμενο της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συζήτησης αλλά και ως προς την εξέλιξη της επίσκεψης</a:t>
            </a:r>
            <a:endParaRPr lang="el-GR" sz="1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 γιατρός πρέπει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να εξατομικεύει τη συμπεριφορά του απέναντι σε κάθε ασθενή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διερευνώντας τις προσδοκίες του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για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την επίτευξη του καλύτερου θεραπευτικού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αποτελέσματος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κλινική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προσέγγιση που χρησιμοποιεί ο κάθε ιατρός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αποτελεί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ένα αμάλγαμα από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παράγοντες.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Υπάρχουν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ενδείξεις ότι το πρότυπο επικοινωνίας που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υιοθετούν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 γιατροί δεν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αλλάζει εύκολα από τη στιγμή που θα διαμορφωθεί. 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656014" y="492125"/>
            <a:ext cx="28082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Συμπεράσματα</a:t>
            </a:r>
            <a:endParaRPr lang="pl-PL" altLang="el-GR" sz="18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7276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990600" y="1397000"/>
            <a:ext cx="8153400" cy="400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l-GR" sz="22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l-GR" sz="2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l-GR" sz="2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l-GR" sz="240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762000" y="2019300"/>
            <a:ext cx="7848600" cy="101448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280" tIns="81280" rIns="81280" bIns="81280" numCol="1" spcCol="1270" anchor="ctr" anchorCtr="0">
            <a:noAutofit/>
          </a:bodyPr>
          <a:lstStyle/>
          <a:p>
            <a:pPr lvl="0" algn="ctr" defTabSz="2844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sz="3600" b="1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Ευχαριστώ για την προσοχή σας </a:t>
            </a:r>
            <a:endParaRPr lang="el-GR" sz="3600" b="1" kern="12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23900"/>
            <a:ext cx="8001000" cy="40005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Γενικά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err="1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Βιοϊατρικό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–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ανθρωποκεντρικό μοντέλο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Συνάντηση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Αποφάσεις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Επικοινωνία και καταγγελίες για ιατρικά λάθη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Αντίλογος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l-GR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  <a:sym typeface="Symbol" pitchFamily="18" charset="2"/>
            </a:endParaRPr>
          </a:p>
        </p:txBody>
      </p:sp>
      <p:pic>
        <p:nvPicPr>
          <p:cNvPr id="1026" name="Picture 2" descr="http://healthworkscollective.com/sites/healthworkscollective.com/files/doctor%20patient%20relationship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733" y="2400300"/>
            <a:ext cx="2552701" cy="255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3578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4000500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ανθρώπινη σχέση αποτέλεσε (και αποτελεί) σημείο εστίασης της προσοχής πολλών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επιστημόνων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(ψυχολόγων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, κοινωνιολόγων,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ανθρωπολόγων.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l-GR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  <a:sym typeface="Symbol" pitchFamily="18" charset="2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Σήμερα υπάρχουν πολλά στοιχεία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που δείχνουν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ότι αυτή η σχέση, που αποτελεί δομικό στοιχείο της κοινωνίας, βρίσκεται σε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κρίση.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  <a:sym typeface="Symbol" pitchFamily="18" charset="2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Η σχέση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ανάμεσα στον ιατρό και στον ασθενή, αποτελεί μια ιδιαίτερη μορφή ανθρώπινης σχέσης.</a:t>
            </a:r>
            <a:endParaRPr lang="el-GR" sz="20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2209800" y="5100366"/>
            <a:ext cx="6934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Λιονής</a:t>
            </a:r>
            <a:r>
              <a:rPr lang="el-GR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Χ. Η ανθρώπινη σχέση και η σημερινή κρίση της. 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Στις επιφυλλίδες </a:t>
            </a:r>
            <a:r>
              <a:rPr lang="el-GR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εφημερίδας τα "ΝΕΑ</a:t>
            </a:r>
            <a:r>
              <a:rPr lang="el-GR" sz="12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",1991</a:t>
            </a:r>
            <a:r>
              <a:rPr lang="el-GR" sz="12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.</a:t>
            </a:r>
            <a:endParaRPr lang="en-US" sz="12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4000500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O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Ιπποκράτης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είχε επισημάνει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σημασία της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σχέσης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ιατρού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- ασθενούς ως ένα θεραπευτικό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εργαλείο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l-GR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  <a:sym typeface="Symbol" pitchFamily="18" charset="2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Οι ασθενείς συχνά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εκφράζουν δυσαρέσκεια από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συγκεκριμένες στάσεις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και συμπεριφορές των ιατρών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τους</a:t>
            </a:r>
            <a:endParaRPr lang="en-US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l-GR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Αλλαγές στην κοινωνική οργάνωση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Παραδοσιακός χαρακτήρας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Τεχνολογική εξέλιξη</a:t>
            </a:r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(εξάρτηση γιατρού από άλλα επαγγέλματα υγείας και νοσοκομείο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l-GR" sz="20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529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76300"/>
            <a:ext cx="8001000" cy="40005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64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%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 των ενηλίκων κατοίκων αστικών κέντρων 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ασκούν κριτική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στον τρόπο που οι ιατροί διαχειρίζονται τη σχέση ιατρού - αρρώστου</a:t>
            </a:r>
            <a:endParaRPr lang="el-GR" sz="2000" b="1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  <a:sym typeface="Symbol" pitchFamily="18" charset="2"/>
            </a:endParaRP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7Ο% από ενήλικες αρρώστους ασκούν αρνητική κριτική  για την φροντίδα και προσοχή στο νοσοκομείο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70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% ικανοποίηση από την φροντίδα μη ιατρών θεραπευτών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5Ο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  <a:sym typeface="Symbol" pitchFamily="18" charset="2"/>
              </a:rPr>
              <a:t>% εγκαταλείπουν για κάποιο διάστημα τον γιατρό τους επειδή δυσαρεστήθηκαν</a:t>
            </a:r>
          </a:p>
          <a:p>
            <a:pPr marL="82296" indent="0">
              <a:buClr>
                <a:srgbClr val="C00000"/>
              </a:buClr>
              <a:buNone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4149306" y="5067300"/>
            <a:ext cx="487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err="1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Koos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Ε. </a:t>
            </a:r>
            <a:r>
              <a:rPr lang="en-US" sz="16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Am J Public Health </a:t>
            </a:r>
            <a:r>
              <a:rPr lang="en-US" sz="1600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45:1551-1557</a:t>
            </a:r>
            <a:r>
              <a:rPr lang="en-US" sz="1600" b="1" i="1" dirty="0">
                <a:solidFill>
                  <a:srgbClr val="002060"/>
                </a:solidFill>
                <a:latin typeface="Calibri" panose="020F0502020204030204" pitchFamily="34" charset="0"/>
                <a:cs typeface="Arial" pitchFamily="34" charset="0"/>
              </a:rPr>
              <a:t>, 1955.</a:t>
            </a:r>
            <a:endParaRPr lang="en-US" sz="16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9848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C:\Documents and Settings\user\Pulpit\Nowy folder (3)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1940" y="1108183"/>
            <a:ext cx="9030494" cy="3687702"/>
            <a:chOff x="1325872" y="1105137"/>
            <a:chExt cx="9081913" cy="4741361"/>
          </a:xfrm>
        </p:grpSpPr>
        <p:pic>
          <p:nvPicPr>
            <p:cNvPr id="6172" name="Picture 2" descr="C:\Documents and Settings\user\Pulpit\Nowy folder (2)\Download Smiling Young Nurse Pointing Blank Board by photostock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7296" y="1107911"/>
              <a:ext cx="3050489" cy="4738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1325872" y="1105137"/>
              <a:ext cx="7492233" cy="77565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S PGothic" pitchFamily="34" charset="-128"/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1756849" y="3060357"/>
              <a:ext cx="360040" cy="216024"/>
            </a:xfrm>
            <a:prstGeom prst="chevron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>
                <a:solidFill>
                  <a:prstClr val="black"/>
                </a:solidFill>
                <a:latin typeface="Book Antiqua" pitchFamily="18" charset="0"/>
                <a:ea typeface="MS PGothic" pitchFamily="34" charset="-128"/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1777087" y="1982665"/>
              <a:ext cx="360040" cy="216024"/>
            </a:xfrm>
            <a:prstGeom prst="chevron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>
                <a:solidFill>
                  <a:prstClr val="black"/>
                </a:solidFill>
                <a:latin typeface="Book Antiqua" pitchFamily="18" charset="0"/>
                <a:ea typeface="MS PGothic" pitchFamily="34" charset="-128"/>
              </a:endParaRPr>
            </a:p>
          </p:txBody>
        </p:sp>
      </p:grpSp>
      <p:sp>
        <p:nvSpPr>
          <p:cNvPr id="8" name="Ορθογώνιο 7"/>
          <p:cNvSpPr/>
          <p:nvPr/>
        </p:nvSpPr>
        <p:spPr>
          <a:xfrm>
            <a:off x="385319" y="1562100"/>
            <a:ext cx="7305754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  <a:buSzPct val="80000"/>
              <a:tabLst>
                <a:tab pos="628650" algn="l"/>
              </a:tabLst>
            </a:pPr>
            <a:r>
              <a:rPr lang="el-GR" sz="2000" b="1" dirty="0" smtClean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Γιατί </a:t>
            </a:r>
            <a:r>
              <a:rPr lang="el-GR" sz="20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ο γιατρός θα πρέπει να απασχολείται με τη σχέση που </a:t>
            </a:r>
            <a:r>
              <a:rPr lang="el-GR" sz="2000" b="1" dirty="0" smtClean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αναπτύσσεται </a:t>
            </a:r>
            <a:r>
              <a:rPr lang="el-GR" sz="20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ανάμεσα σ' αυτόν και τον ασθενή </a:t>
            </a:r>
            <a:r>
              <a:rPr lang="el-GR" sz="2000" b="1" dirty="0" smtClean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του;</a:t>
            </a:r>
          </a:p>
          <a:p>
            <a:pPr marL="285750" lvl="0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  <a:buSzPct val="80000"/>
              <a:tabLst>
                <a:tab pos="628650" algn="l"/>
              </a:tabLst>
            </a:pPr>
            <a:r>
              <a:rPr lang="el-GR" sz="2000" b="1" dirty="0" smtClean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Γιατί </a:t>
            </a:r>
            <a:r>
              <a:rPr lang="el-GR" sz="20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ο ιατρός θα πρέπει να ανησυχεί όσον αφορά την </a:t>
            </a:r>
            <a:r>
              <a:rPr lang="el-GR" sz="2000" b="1" dirty="0" smtClean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	πρόληψη </a:t>
            </a:r>
            <a:r>
              <a:rPr lang="el-GR" sz="20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της δυσαρέσκειας από μέρους του ασθενούς του;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4753" y="1423481"/>
            <a:ext cx="7187001" cy="1862048"/>
          </a:xfrm>
          <a:prstGeom prst="rect">
            <a:avLst/>
          </a:prstGeom>
          <a:effectLst>
            <a:outerShdw blurRad="95000" rotWithShape="0">
              <a:srgbClr val="000000">
                <a:alpha val="50000"/>
              </a:srgbClr>
            </a:outerShdw>
            <a:reflection blurRad="6350" stA="50000" endA="300" endPos="90000" dist="50800" dir="5400000" sy="-100000" algn="bl" rotWithShape="0"/>
            <a:softEdge rad="127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800"/>
              </a:spcAft>
              <a:defRPr/>
            </a:pP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ιότι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 σχέση ανάμεσα στον ιατρό και τον ασθενή είναι κρίσιμη για την επιτυχημένη άσκηση της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ιατρικής </a:t>
            </a:r>
          </a:p>
          <a:p>
            <a:pPr algn="just">
              <a:spcAft>
                <a:spcPts val="1800"/>
              </a:spcAft>
              <a:defRPr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δυσαρέσκεια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του ασθενούς οδηγεί σε θεραπευτικές ανεπάρκειες και σε μια πληθώρα συνεπειών τόσο για τον ιατρό όσο και για τον άρρωστο.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71500"/>
            <a:ext cx="868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lvl="0" algn="ctr">
              <a:spcBef>
                <a:spcPts val="600"/>
              </a:spcBef>
              <a:spcAft>
                <a:spcPts val="1200"/>
              </a:spcAft>
              <a:buClr>
                <a:srgbClr val="3891A7"/>
              </a:buClr>
              <a:buSzPct val="80000"/>
            </a:pPr>
            <a:r>
              <a:rPr lang="en-US" sz="22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Richard </a:t>
            </a:r>
            <a:r>
              <a:rPr lang="el-GR" sz="22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Η. Β</a:t>
            </a:r>
            <a:r>
              <a:rPr lang="en-US" sz="2200" b="1" dirty="0" err="1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lum</a:t>
            </a:r>
            <a:r>
              <a:rPr lang="el-GR" sz="22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- </a:t>
            </a:r>
            <a:r>
              <a:rPr lang="en-US" sz="22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"The Management of the Doctor-Patient</a:t>
            </a:r>
            <a:r>
              <a:rPr lang="el-GR" sz="22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475A8D">
                    <a:lumMod val="75000"/>
                  </a:srgbClr>
                </a:solidFill>
                <a:latin typeface="Calibri" panose="020F0502020204030204" pitchFamily="34" charset="0"/>
                <a:cs typeface="Arial" pitchFamily="34" charset="0"/>
              </a:rPr>
              <a:t>Relationship“</a:t>
            </a:r>
          </a:p>
        </p:txBody>
      </p:sp>
    </p:spTree>
    <p:extLst>
      <p:ext uri="{BB962C8B-B14F-4D97-AF65-F5344CB8AC3E}">
        <p14:creationId xmlns:p14="http://schemas.microsoft.com/office/powerpoint/2010/main" val="3061917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66700"/>
            <a:ext cx="8991600" cy="9525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Υποκειμενική 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και αντικειμενική 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περιγραφή 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της υγείας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81100"/>
            <a:ext cx="8001000" cy="35052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διαταραχή της υγείας ορίζεται με τρόπο υποκειμενικό από τους αρρώστους (αρρώστια)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ενώ από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τους επαγγελματίες υγείας με τρόπο αντικειμενικό (νόσημα) και μπορεί να οδηγήσει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σε αλλαγή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της κοινωνικής κατάστασης του ατόμου που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νοσεί (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ασθένεια).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αντίληψη της αρρώστιας από το άτομο επηρεάζεται από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κοινωνικούς-οικονομικούς, πολιτικούς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και ψυχολογικούς παράγοντες.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κατανόηση των αντιλήψεων του ατόμου σχετικά με τη νόσο του από το γιατρό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είναι απαραίτητη 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για την επίτευξη του καλύτερου θεραπευτικού αποτελέσματος.</a:t>
            </a:r>
            <a:endParaRPr lang="el-GR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137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516665"/>
              </p:ext>
            </p:extLst>
          </p:nvPr>
        </p:nvGraphicFramePr>
        <p:xfrm>
          <a:off x="990600" y="1562100"/>
          <a:ext cx="7391400" cy="17983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771775"/>
                <a:gridCol w="2155825"/>
                <a:gridCol w="2463800"/>
              </a:tblGrid>
              <a:tr h="370840">
                <a:tc>
                  <a:txBody>
                    <a:bodyPr/>
                    <a:lstStyle/>
                    <a:p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ΌΧΙ άρρωστοι</a:t>
                      </a:r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Άρρωστοι</a:t>
                      </a:r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Δεν νομίζουν ότι είναι</a:t>
                      </a:r>
                    </a:p>
                    <a:p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ασθενείς</a:t>
                      </a:r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Α</a:t>
                      </a:r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Β</a:t>
                      </a:r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Νομίζουν ότι είναι</a:t>
                      </a:r>
                    </a:p>
                    <a:p>
                      <a:r>
                        <a:rPr lang="el-GR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ασθενείς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C</a:t>
                      </a:r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endParaRPr lang="el-GR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8"/>
          <p:cNvSpPr/>
          <p:nvPr/>
        </p:nvSpPr>
        <p:spPr>
          <a:xfrm>
            <a:off x="1905000" y="499110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Denton JA. Subjective Distribution of Illness: "Which People Think They are ill?", "</a:t>
            </a:r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Which People </a:t>
            </a:r>
            <a:r>
              <a:rPr lang="en-US" sz="1200" b="1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Seek </a:t>
            </a:r>
            <a:r>
              <a:rPr lang="en-US" sz="1200" b="1" i="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Gare</a:t>
            </a:r>
            <a:r>
              <a:rPr lang="en-US" sz="1200" b="1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?". </a:t>
            </a:r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London </a:t>
            </a:r>
            <a:r>
              <a:rPr lang="en-US" sz="1200" b="1" i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1978.</a:t>
            </a:r>
          </a:p>
          <a:p>
            <a:endParaRPr lang="en-US" sz="16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6957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Υγεία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→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ασθένεια  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→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ρόλος του ασθενούς 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→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άρρωστος </a:t>
            </a:r>
            <a:endParaRPr lang="el-G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Έλλειψη 8"/>
          <p:cNvSpPr/>
          <p:nvPr/>
        </p:nvSpPr>
        <p:spPr>
          <a:xfrm>
            <a:off x="6671094" y="2749670"/>
            <a:ext cx="914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Έλλειψη 9"/>
          <p:cNvSpPr/>
          <p:nvPr/>
        </p:nvSpPr>
        <p:spPr>
          <a:xfrm>
            <a:off x="4382219" y="2065308"/>
            <a:ext cx="914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88862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15665</TotalTime>
  <Words>1507</Words>
  <Application>Microsoft Office PowerPoint</Application>
  <PresentationFormat>Προβολή στην οθόνη (16:10)</PresentationFormat>
  <Paragraphs>235</Paragraphs>
  <Slides>25</Slides>
  <Notes>22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Office Theme</vt:lpstr>
      <vt:lpstr>‘‘Σχέση γιατρού – ασθενούς’’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Υποκειμενική και αντικειμενική περιγραφή της υγείας</vt:lpstr>
      <vt:lpstr>Παρουσίαση του PowerPoint</vt:lpstr>
      <vt:lpstr>Κατανοώντας….</vt:lpstr>
      <vt:lpstr>Κατανοώντας….</vt:lpstr>
      <vt:lpstr>Ιατρός και ασθενής: μια κοινωνική αλληλεπίδραση</vt:lpstr>
      <vt:lpstr>Βιοϊατρικό και ανθρωποκεντρικό πρότυπο</vt:lpstr>
      <vt:lpstr>Ανθρωποκεντρική ιατρική σε επίπεδο ιατρείου</vt:lpstr>
      <vt:lpstr>Ανθρωποκεντρική ιατρική σε επίπεδο νοσοκομείου</vt:lpstr>
      <vt:lpstr>Στρατηγικές ελέγχου συνάντησης</vt:lpstr>
      <vt:lpstr>Παράγοντες που δημιουργούν προβλήματα</vt:lpstr>
      <vt:lpstr>Παρουσίαση του PowerPoint</vt:lpstr>
      <vt:lpstr>Παρουσίαση του PowerPoint</vt:lpstr>
      <vt:lpstr>Η δυναμική της σχέσης στην λήψη αποφάσεων</vt:lpstr>
      <vt:lpstr>Επικοινωνία – καταγγελίες για ιατρικά λάθη </vt:lpstr>
      <vt:lpstr>Συμπεριφορά – αποτροπή καταγγελιών 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Πολλαπλή Σκλήρυνση και νευρογενής κύστη: από τη διάγνωση στη θεραπεία</dc:title>
  <dc:creator>GEORGE</dc:creator>
  <cp:lastModifiedBy>Dim</cp:lastModifiedBy>
  <cp:revision>770</cp:revision>
  <dcterms:created xsi:type="dcterms:W3CDTF">2006-08-16T00:00:00Z</dcterms:created>
  <dcterms:modified xsi:type="dcterms:W3CDTF">2015-06-11T11:39:01Z</dcterms:modified>
</cp:coreProperties>
</file>